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99"/>
    <p:restoredTop sz="96327"/>
  </p:normalViewPr>
  <p:slideViewPr>
    <p:cSldViewPr snapToGrid="0" snapToObjects="1">
      <p:cViewPr varScale="1">
        <p:scale>
          <a:sx n="208" d="100"/>
          <a:sy n="208" d="100"/>
        </p:scale>
        <p:origin x="1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jp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79906" y="899106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80922"/>
          </a:xfrm>
          <a:solidFill>
            <a:schemeClr val="bg1">
              <a:alpha val="70000"/>
            </a:schemeClr>
          </a:solidFill>
        </p:spPr>
        <p:txBody>
          <a:bodyPr anchor="ctr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49020"/>
            <a:ext cx="9601200" cy="4704366"/>
          </a:xfrm>
          <a:solidFill>
            <a:schemeClr val="bg1">
              <a:alpha val="70000"/>
            </a:schemeClr>
          </a:solidFill>
        </p:spPr>
        <p:txBody>
          <a:bodyPr lIns="91440" tIns="182880" b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45341" y="6453386"/>
            <a:ext cx="495127" cy="404614"/>
          </a:xfrm>
        </p:spPr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4785"/>
          </a:xfrm>
          <a:solidFill>
            <a:schemeClr val="bg1">
              <a:alpha val="70000"/>
            </a:schemeClr>
          </a:solidFill>
        </p:spPr>
        <p:txBody>
          <a:bodyPr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365562" y="6453386"/>
            <a:ext cx="495127" cy="404614"/>
          </a:xfrm>
        </p:spPr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706695" cy="685762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560" y="685800"/>
            <a:ext cx="275573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4560" y="2856344"/>
            <a:ext cx="275573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33956" y="6453386"/>
            <a:ext cx="641644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3706695" y="5761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Background Shape">
            <a:extLst>
              <a:ext uri="{FF2B5EF4-FFF2-40B4-BE49-F238E27FC236}">
                <a16:creationId xmlns:a16="http://schemas.microsoft.com/office/drawing/2014/main" id="{F19FBBAB-AA82-834C-9224-D57AE3ED6841}"/>
              </a:ext>
            </a:extLst>
          </p:cNvPr>
          <p:cNvSpPr/>
          <p:nvPr userDrawn="1"/>
        </p:nvSpPr>
        <p:spPr>
          <a:xfrm>
            <a:off x="7693717" y="376"/>
            <a:ext cx="4498283" cy="6857624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Background Shape"/>
          <p:cNvSpPr/>
          <p:nvPr/>
        </p:nvSpPr>
        <p:spPr>
          <a:xfrm>
            <a:off x="0" y="0"/>
            <a:ext cx="7465117" cy="685762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540" y="527304"/>
            <a:ext cx="6481572" cy="716280"/>
          </a:xfrm>
        </p:spPr>
        <p:txBody>
          <a:bodyPr anchor="ctr" anchorCtr="0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0540" y="1664208"/>
            <a:ext cx="6481572" cy="4789178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575240" y="6453386"/>
            <a:ext cx="498573" cy="404614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7465117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A54D36A-6F5C-C143-AD8D-AC321C465A45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8092722" y="527304"/>
            <a:ext cx="3700272" cy="430987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robert-juhasz-10bbb563/" TargetMode="External"/><Relationship Id="rId2" Type="http://schemas.openxmlformats.org/officeDocument/2006/relationships/hyperlink" Target="mailto:robert.juhasz@gmail.com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207FB-CC27-DA43-B21C-06285AC63C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7232" y="736429"/>
            <a:ext cx="5756425" cy="1233520"/>
          </a:xfrm>
          <a:solidFill>
            <a:schemeClr val="tx1">
              <a:alpha val="37000"/>
            </a:schemeClr>
          </a:solidFill>
        </p:spPr>
        <p:txBody>
          <a:bodyPr lIns="182880" tIns="182880" rIns="182880" bIns="182880" anchor="ctr" anchorCtr="0"/>
          <a:lstStyle/>
          <a:p>
            <a:r>
              <a:rPr lang="en-US" sz="9600" cap="none" dirty="0"/>
              <a:t>EthiCars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9F51CD-4603-DC4C-AF3C-223418B78E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4848" y="5075226"/>
            <a:ext cx="9342303" cy="546185"/>
          </a:xfrm>
          <a:solidFill>
            <a:schemeClr val="tx1">
              <a:alpha val="32000"/>
            </a:schemeClr>
          </a:solidFill>
        </p:spPr>
        <p:txBody>
          <a:bodyPr lIns="182880" tIns="182880" rIns="182880" bIns="182880" anchor="ctr" anchorCtr="0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Can autonomous vehicles make ethical decisions one day?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A37F6DF-4402-1849-A277-07170F234836}"/>
              </a:ext>
            </a:extLst>
          </p:cNvPr>
          <p:cNvSpPr txBox="1">
            <a:spLocks/>
          </p:cNvSpPr>
          <p:nvPr/>
        </p:nvSpPr>
        <p:spPr>
          <a:xfrm>
            <a:off x="214855" y="6333294"/>
            <a:ext cx="2276732" cy="331393"/>
          </a:xfrm>
          <a:prstGeom prst="rect">
            <a:avLst/>
          </a:prstGeom>
          <a:solidFill>
            <a:schemeClr val="tx1">
              <a:alpha val="32000"/>
            </a:schemeClr>
          </a:solidFill>
        </p:spPr>
        <p:txBody>
          <a:bodyPr vert="horz" lIns="182880" tIns="182880" rIns="182880" bIns="18288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i="1" dirty="0">
                <a:solidFill>
                  <a:schemeClr val="bg1"/>
                </a:solidFill>
              </a:rPr>
              <a:t>by Robert Juhasz, April 2021</a:t>
            </a:r>
          </a:p>
        </p:txBody>
      </p:sp>
    </p:spTree>
    <p:extLst>
      <p:ext uri="{BB962C8B-B14F-4D97-AF65-F5344CB8AC3E}">
        <p14:creationId xmlns:p14="http://schemas.microsoft.com/office/powerpoint/2010/main" val="17561397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647B2-B5B6-E14F-B9D4-EA32C190E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Information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ACCD2-BBCB-4546-860B-A9516C50E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sz="2400" b="1" dirty="0"/>
          </a:p>
          <a:p>
            <a:r>
              <a:rPr lang="en-US" sz="2400" b="1" dirty="0"/>
              <a:t>Name</a:t>
            </a:r>
            <a:br>
              <a:rPr lang="en-US" sz="2000" b="1" dirty="0"/>
            </a:br>
            <a:r>
              <a:rPr lang="en-US" sz="2000" dirty="0"/>
              <a:t>Robert Juhasz</a:t>
            </a:r>
          </a:p>
          <a:p>
            <a:r>
              <a:rPr lang="en-US" sz="2400" b="1" dirty="0"/>
              <a:t>e-mail</a:t>
            </a:r>
            <a:br>
              <a:rPr lang="en-US" sz="2000" b="1" dirty="0"/>
            </a:br>
            <a:r>
              <a:rPr lang="en-US" sz="2000" u="sng" dirty="0">
                <a:hlinkClick r:id="rId2"/>
              </a:rPr>
              <a:t>robert.juhasz@gmail.com</a:t>
            </a:r>
            <a:endParaRPr lang="en-US" sz="2000" dirty="0"/>
          </a:p>
          <a:p>
            <a:r>
              <a:rPr lang="en-US" sz="2400" b="1" dirty="0"/>
              <a:t>LinkedIn</a:t>
            </a:r>
            <a:br>
              <a:rPr lang="en-US" sz="2000" b="1" dirty="0"/>
            </a:br>
            <a:r>
              <a:rPr lang="en-US" sz="2000" u="sng" dirty="0">
                <a:hlinkClick r:id="rId3"/>
              </a:rPr>
              <a:t>https://www.linkedin.com/in/robert-juhasz-10bbb563/</a:t>
            </a:r>
            <a:endParaRPr lang="en-US" sz="2000" dirty="0"/>
          </a:p>
          <a:p>
            <a:endParaRPr lang="en-US" dirty="0"/>
          </a:p>
        </p:txBody>
      </p:sp>
      <p:pic>
        <p:nvPicPr>
          <p:cNvPr id="6" name="Picture 5" descr="A picture containing person, outdoor&#10;&#10;Description automatically generated">
            <a:extLst>
              <a:ext uri="{FF2B5EF4-FFF2-40B4-BE49-F238E27FC236}">
                <a16:creationId xmlns:a16="http://schemas.microsoft.com/office/drawing/2014/main" id="{25FB3CB8-9704-BF48-939D-4349DFAEFE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5925" y="1098507"/>
            <a:ext cx="3108278" cy="466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54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6481D-93C9-A141-BC48-A1DCAFDA7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Moral Machine 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F1E68F-B5FC-264A-937F-D2741CD9CB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49020"/>
            <a:ext cx="5507879" cy="3043909"/>
          </a:xfrm>
        </p:spPr>
        <p:txBody>
          <a:bodyPr>
            <a:normAutofit/>
          </a:bodyPr>
          <a:lstStyle/>
          <a:p>
            <a:pPr>
              <a:spcBef>
                <a:spcPts val="1600"/>
              </a:spcBef>
            </a:pPr>
            <a:r>
              <a:rPr lang="en-US" dirty="0"/>
              <a:t>An MIT crowd sourcing project</a:t>
            </a:r>
          </a:p>
          <a:p>
            <a:r>
              <a:rPr lang="en-US" dirty="0"/>
              <a:t>Collect human decisions in various scenarios</a:t>
            </a:r>
          </a:p>
          <a:p>
            <a:r>
              <a:rPr lang="en-US" dirty="0"/>
              <a:t>Two deadly outcomes in a car accident</a:t>
            </a:r>
          </a:p>
          <a:p>
            <a:r>
              <a:rPr lang="en-US" dirty="0"/>
              <a:t>Based on the old "trolley problem”</a:t>
            </a:r>
          </a:p>
          <a:p>
            <a:r>
              <a:rPr lang="en-US" dirty="0"/>
              <a:t>Ethical dilemma: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	</a:t>
            </a:r>
            <a:r>
              <a:rPr lang="en-US" b="1" i="1" dirty="0"/>
              <a:t>Sacrifice one person to save more.</a:t>
            </a:r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AFE6B76F-6C5D-6245-8E8D-DC972750B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4672" y="1749020"/>
            <a:ext cx="3998128" cy="304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593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000D062-0D8D-1141-8DF8-A432F0587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Moral Machine Project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0C9887DF-8EAF-8049-9C0D-8EAE31D4A9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719"/>
          <a:stretch/>
        </p:blipFill>
        <p:spPr>
          <a:xfrm>
            <a:off x="1371600" y="1679822"/>
            <a:ext cx="9601200" cy="457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471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AA0385F-8FBA-D948-8BA0-884DB185DF8B}"/>
              </a:ext>
            </a:extLst>
          </p:cNvPr>
          <p:cNvSpPr/>
          <p:nvPr/>
        </p:nvSpPr>
        <p:spPr>
          <a:xfrm>
            <a:off x="3933762" y="1821"/>
            <a:ext cx="8258238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D70E56-1CB8-F84A-8318-19753AFDD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Pipeline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E805DD-12C0-3946-AEEF-D69AE09D6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60" y="2356574"/>
            <a:ext cx="3154629" cy="3909214"/>
          </a:xfrm>
        </p:spPr>
        <p:txBody>
          <a:bodyPr>
            <a:normAutofit/>
          </a:bodyPr>
          <a:lstStyle/>
          <a:p>
            <a:pPr marL="285750" indent="-285750"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1800" dirty="0"/>
              <a:t>Moral Machine database</a:t>
            </a:r>
          </a:p>
          <a:p>
            <a:pPr marL="285750" indent="-285750">
              <a:spcAft>
                <a:spcPts val="1800"/>
              </a:spcAft>
              <a:buFont typeface="Wingdings" pitchFamily="2" charset="2"/>
              <a:buChar char="§"/>
            </a:pPr>
            <a:r>
              <a:rPr lang="en-US" sz="1800" dirty="0"/>
              <a:t>Downloaded from OSF</a:t>
            </a:r>
          </a:p>
          <a:p>
            <a:pPr marL="285750" indent="-28575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800" dirty="0"/>
              <a:t>Main data in 2 CSV files</a:t>
            </a: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en-US" sz="1600" b="1" i="0" dirty="0"/>
              <a:t>#1</a:t>
            </a:r>
            <a:r>
              <a:rPr lang="en-US" sz="1600" i="0" dirty="0"/>
              <a:t> | 70.3M rows | 11.6 GB</a:t>
            </a:r>
          </a:p>
          <a:p>
            <a:pPr lvl="1">
              <a:spcBef>
                <a:spcPts val="1200"/>
              </a:spcBef>
              <a:spcAft>
                <a:spcPts val="1200"/>
              </a:spcAft>
            </a:pPr>
            <a:r>
              <a:rPr lang="en-US" sz="1600" b="1" i="0" dirty="0"/>
              <a:t>#2</a:t>
            </a:r>
            <a:r>
              <a:rPr lang="en-US" sz="1600" i="0" dirty="0"/>
              <a:t> | 11.3M rows | 1.83 GB</a:t>
            </a:r>
          </a:p>
          <a:p>
            <a:pPr marL="285750" indent="-285750">
              <a:spcBef>
                <a:spcPts val="180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US" dirty="0"/>
              <a:t>Additional external data with country information</a:t>
            </a:r>
          </a:p>
          <a:p>
            <a:pPr marL="285750" lvl="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§"/>
            </a:pPr>
            <a:endParaRPr lang="en-US" i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0E0E1836-6252-BA43-8AC5-FDD0C333D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795" y="575363"/>
            <a:ext cx="2992079" cy="100509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 descr="A picture containing text, clipart, businesscard&#10;&#10;Description automatically generated">
            <a:extLst>
              <a:ext uri="{FF2B5EF4-FFF2-40B4-BE49-F238E27FC236}">
                <a16:creationId xmlns:a16="http://schemas.microsoft.com/office/drawing/2014/main" id="{7167DEC5-7F62-B74C-9A13-6B71519FD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8627" y="685800"/>
            <a:ext cx="2077644" cy="76161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4F7349DF-16E6-4145-A7D7-4042650D53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9752" y="2835364"/>
            <a:ext cx="1437529" cy="118727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26C04D34-ED76-D442-9126-F03DEE56F4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1271" y="2686540"/>
            <a:ext cx="3012971" cy="162464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9FA7A528-E90C-0D4C-9FE1-D726F457E1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5117" y="4983946"/>
            <a:ext cx="2306801" cy="9344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6" name="Picture 1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62DC787-3400-994B-9279-D62B0F85C9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84205" y="5589446"/>
            <a:ext cx="2745513" cy="65796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39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43D7E-97A4-0C40-B4B7-423D1DC8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28" y="527304"/>
            <a:ext cx="6481572" cy="716280"/>
          </a:xfrm>
        </p:spPr>
        <p:txBody>
          <a:bodyPr>
            <a:normAutofit fontScale="90000"/>
          </a:bodyPr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21F86-5F0A-5D4A-9146-EBD1B524DF63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8092722" y="527303"/>
            <a:ext cx="3700272" cy="5787579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2000" b="1" dirty="0"/>
              <a:t>Utilitarian</a:t>
            </a:r>
            <a:br>
              <a:rPr lang="en-US" dirty="0"/>
            </a:br>
            <a:r>
              <a:rPr lang="en-US" i="1" dirty="0"/>
              <a:t>less or more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000" b="1" dirty="0"/>
              <a:t>Species</a:t>
            </a:r>
            <a:br>
              <a:rPr lang="en-US" dirty="0"/>
            </a:br>
            <a:r>
              <a:rPr lang="en-US" i="1" dirty="0"/>
              <a:t>humans vs animals (cats &amp; dogs)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000" b="1" dirty="0"/>
              <a:t>Gender</a:t>
            </a:r>
            <a:br>
              <a:rPr lang="en-US" dirty="0"/>
            </a:br>
            <a:r>
              <a:rPr lang="en-US" i="1" dirty="0"/>
              <a:t>man vs woman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000" b="1" dirty="0"/>
              <a:t>Age</a:t>
            </a:r>
            <a:br>
              <a:rPr lang="en-US" dirty="0"/>
            </a:br>
            <a:r>
              <a:rPr lang="en-US" i="1" dirty="0"/>
              <a:t>young vs old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000" b="1" dirty="0"/>
              <a:t>Fitness</a:t>
            </a:r>
            <a:br>
              <a:rPr lang="en-US" dirty="0"/>
            </a:br>
            <a:r>
              <a:rPr lang="en-US" i="1" dirty="0"/>
              <a:t>fit vs fat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2000" b="1" dirty="0"/>
              <a:t>Social Status</a:t>
            </a:r>
            <a:br>
              <a:rPr lang="en-US" dirty="0"/>
            </a:br>
            <a:r>
              <a:rPr lang="en-US" i="1" dirty="0"/>
              <a:t>doctor vs homeless person</a:t>
            </a:r>
          </a:p>
          <a:p>
            <a:pPr marL="285750" indent="-285750"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0CC9FDA9-5376-CF49-8175-B0BE05F02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06" y="1426464"/>
            <a:ext cx="6675120" cy="400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55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43D7E-97A4-0C40-B4B7-423D1DC8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28" y="527304"/>
            <a:ext cx="6481572" cy="716280"/>
          </a:xfrm>
        </p:spPr>
        <p:txBody>
          <a:bodyPr>
            <a:normAutofit fontScale="90000"/>
          </a:bodyPr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21F86-5F0A-5D4A-9146-EBD1B524DF63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8092722" y="527303"/>
            <a:ext cx="3700272" cy="5787579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College / university categories ranked highest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MIT probably advertised the project amongst other schools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Age distribution also has highest frequency amongst high-school to post graduate age groups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Had to filter out funny age responses </a:t>
            </a:r>
            <a:r>
              <a:rPr lang="en-US" sz="1800" i="1" dirty="0"/>
              <a:t>(e.g. -92 or 80,000)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Mostly desktop (laptop) devices used in around ¾ of the surveys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44E82503-8F72-1E42-8B51-FC8DC54D1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06" y="1323364"/>
            <a:ext cx="4370832" cy="2185416"/>
          </a:xfrm>
          <a:prstGeom prst="rect">
            <a:avLst/>
          </a:prstGeom>
        </p:spPr>
      </p:pic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A9E0B3E3-37A3-A948-80E6-53C7DDA5C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06" y="3739936"/>
            <a:ext cx="5996787" cy="2998394"/>
          </a:xfrm>
          <a:prstGeom prst="rect">
            <a:avLst/>
          </a:prstGeom>
        </p:spPr>
      </p:pic>
      <p:pic>
        <p:nvPicPr>
          <p:cNvPr id="10" name="Picture 9" descr="Chart, pie chart&#10;&#10;Description automatically generated">
            <a:extLst>
              <a:ext uri="{FF2B5EF4-FFF2-40B4-BE49-F238E27FC236}">
                <a16:creationId xmlns:a16="http://schemas.microsoft.com/office/drawing/2014/main" id="{FDD25175-744E-2340-8BEC-B476D20122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45" r="22233"/>
          <a:stretch/>
        </p:blipFill>
        <p:spPr>
          <a:xfrm>
            <a:off x="5157053" y="1323364"/>
            <a:ext cx="2066094" cy="218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477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43D7E-97A4-0C40-B4B7-423D1DC8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28" y="527304"/>
            <a:ext cx="6481572" cy="716280"/>
          </a:xfrm>
        </p:spPr>
        <p:txBody>
          <a:bodyPr>
            <a:normAutofit fontScale="90000"/>
          </a:bodyPr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21F86-5F0A-5D4A-9146-EBD1B524DF63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8092722" y="527303"/>
            <a:ext cx="3700272" cy="5787579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United States had the most survey responses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Hungary ranked #12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Joined data with country info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Participation rate comparted to total population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Hungary came out #1 out of those 12 countries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C164708-E9D0-9845-B02C-DCE66D3D1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8310"/>
            <a:ext cx="7450212" cy="447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26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43D7E-97A4-0C40-B4B7-423D1DC8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28" y="527304"/>
            <a:ext cx="6481572" cy="716280"/>
          </a:xfrm>
        </p:spPr>
        <p:txBody>
          <a:bodyPr>
            <a:normAutofit/>
          </a:bodyPr>
          <a:lstStyle/>
          <a:p>
            <a:r>
              <a:rPr lang="en-US" dirty="0"/>
              <a:t>Who would you let die?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21F86-5F0A-5D4A-9146-EBD1B524DF63}"/>
              </a:ext>
            </a:extLst>
          </p:cNvPr>
          <p:cNvSpPr>
            <a:spLocks noGrp="1"/>
          </p:cNvSpPr>
          <p:nvPr>
            <p:ph type="body" sz="half" idx="12"/>
          </p:nvPr>
        </p:nvSpPr>
        <p:spPr>
          <a:xfrm>
            <a:off x="8092722" y="527303"/>
            <a:ext cx="3700272" cy="5787579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Compared responses from the U.S. (my new home) vs Hungary (my home country)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Only looked at 3 most frequent scenario types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Smaller dataset as Pandas DF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# of characters saved by a decision in a scenario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sz="1800" dirty="0"/>
              <a:t>Very similar, but U.S. seems to choose pets over humans slightly more often than Hungary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0540550A-E36C-3D46-AA5B-F74B6F868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2611"/>
            <a:ext cx="7465554" cy="373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664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3C37A-9C54-B14B-958D-7D44B52DC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A5115-261E-CB4A-B737-8FF995DB20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Can AVs gather enough information about their surroundings to optimize outcomes in a deadly accident?</a:t>
            </a:r>
          </a:p>
          <a:p>
            <a:pPr>
              <a:spcAft>
                <a:spcPts val="2400"/>
              </a:spcAft>
            </a:pPr>
            <a:r>
              <a:rPr lang="en-US" dirty="0"/>
              <a:t>Would people be willing to buy an AV or subscribe to a service that might choose to let them die vs. others on the road?</a:t>
            </a:r>
          </a:p>
          <a:p>
            <a:pPr>
              <a:spcAft>
                <a:spcPts val="2400"/>
              </a:spcAft>
            </a:pPr>
            <a:r>
              <a:rPr lang="en-US" dirty="0"/>
              <a:t>How are AVs going to change car insurance premiums for human drivers? Is driving going to become a luxury hobby one day?</a:t>
            </a:r>
          </a:p>
          <a:p>
            <a:pPr>
              <a:spcAft>
                <a:spcPts val="2400"/>
              </a:spcAft>
            </a:pPr>
            <a:r>
              <a:rPr lang="en-US" dirty="0"/>
              <a:t>The Moral Machine scenarios are overly simplistic. Is there a real possibility for an AI algorithm to understand all important factors in a given situation and can or should it make an ethical decision?</a:t>
            </a:r>
          </a:p>
        </p:txBody>
      </p:sp>
    </p:spTree>
    <p:extLst>
      <p:ext uri="{BB962C8B-B14F-4D97-AF65-F5344CB8AC3E}">
        <p14:creationId xmlns:p14="http://schemas.microsoft.com/office/powerpoint/2010/main" val="391969579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118</TotalTime>
  <Words>433</Words>
  <Application>Microsoft Macintosh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Franklin Gothic Book</vt:lpstr>
      <vt:lpstr>Wingdings</vt:lpstr>
      <vt:lpstr>Crop</vt:lpstr>
      <vt:lpstr>EthiCars</vt:lpstr>
      <vt:lpstr>Moral Machine Project</vt:lpstr>
      <vt:lpstr>Moral Machine Project</vt:lpstr>
      <vt:lpstr>The Data Pipeline</vt:lpstr>
      <vt:lpstr>Exploratory Data analysis</vt:lpstr>
      <vt:lpstr>Exploratory Data analysis</vt:lpstr>
      <vt:lpstr>Exploratory Data analysis</vt:lpstr>
      <vt:lpstr>Who would you let die?</vt:lpstr>
      <vt:lpstr>Future Work</vt:lpstr>
      <vt:lpstr>Contact Information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EthiCars</dc:title>
  <dc:creator>Robert Juhasz</dc:creator>
  <cp:lastModifiedBy>Robert Juhasz</cp:lastModifiedBy>
  <cp:revision>13</cp:revision>
  <dcterms:created xsi:type="dcterms:W3CDTF">2021-04-10T15:20:53Z</dcterms:created>
  <dcterms:modified xsi:type="dcterms:W3CDTF">2021-04-10T17:19:37Z</dcterms:modified>
</cp:coreProperties>
</file>

<file path=docProps/thumbnail.jpeg>
</file>